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our User Name" initials="YUN" lastIdx="3" clrIdx="0"/>
  <p:cmAuthor id="1" name="arfan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1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30F197F-F1C2-464B-9E1A-0ADC31CE7009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D8D773A-5B5D-44F1-AFF3-FAC0974E7A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1B4D34-7A35-47C7-9251-D1FA95C5D6CA}" type="slidenum">
              <a:rPr lang="en-GB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dirty="0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E27502-FD01-4F0A-A67F-78FC4069C7F1}" type="slidenum">
              <a:rPr lang="en-GB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dirty="0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DFE1F4-3C59-42B3-8E58-6F28A915D76D}" type="slidenum">
              <a:rPr lang="en-GB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B4E10-2A3E-455F-BC8C-2A1B8BAE5285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1B0E8-61DB-4BBA-9CB4-5FA9843380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AB58E-79CE-4443-A5A0-06B3DCC3B0C6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C4500-6A6D-4E6F-A092-6E90EC1BE5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A6553-021E-4FEE-8FC3-24CBC376E34B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9B94C-D956-4B41-972C-721B940F6D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77EA4-07AE-44B4-A94A-D5E9BABAC6FE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D68E4-C506-4AC5-B0DF-56C89DFD93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07103-FEBF-45EA-9399-EDABAF97D337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0CF40-E454-4D96-BCC8-B8E6EB11E6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3BB8B-F8BE-41A4-B352-7EE35A5D3A66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DF64-FA2B-4509-AE05-ED25BCD778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7B460-00A1-4219-85E6-0C3E11D9EFF8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D6CA5-26EF-4C7D-B191-0E6ED4A293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D399-31F5-4C03-AB4C-9D3B47BF8E25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3B0A5-A0A7-4C42-A312-BED032A2BB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2C185-8497-4E34-B83E-E579B5E77BFF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A00A7-2453-4126-BA3E-72D909B996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35416-2FBE-4163-AE5F-DDC871D75E7D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764DA-0D73-4A8A-91EB-DEABD731CA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2DEA8-4C61-4770-AF0A-1912091744C7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2A5A0-CD76-4DBB-A1C2-BD68FB4AC5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10C654-50E5-4D94-B073-50D46EC74DB7}" type="datetimeFigureOut">
              <a:rPr lang="en-GB"/>
              <a:pPr>
                <a:defRPr/>
              </a:pPr>
              <a:t>27/02/2011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D26C962-9F07-41BC-A35B-1D4A8D215B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9Ybm4m3CD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60350"/>
            <a:ext cx="7772400" cy="3960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8900" dirty="0" smtClean="0">
                <a:latin typeface="+mn-lt"/>
                <a:ea typeface="+mj-ea"/>
                <a:cs typeface="+mj-cs"/>
              </a:rPr>
              <a:t>Self Learning </a:t>
            </a:r>
            <a:br>
              <a:rPr lang="en-GB" sz="8900" dirty="0" smtClean="0">
                <a:latin typeface="+mn-lt"/>
                <a:ea typeface="+mj-ea"/>
                <a:cs typeface="+mj-cs"/>
              </a:rPr>
            </a:br>
            <a:r>
              <a:rPr lang="en-GB" dirty="0" smtClean="0">
                <a:ea typeface="+mj-ea"/>
                <a:cs typeface="+mj-cs"/>
              </a:rPr>
              <a:t>Semester 2    </a:t>
            </a:r>
            <a:br>
              <a:rPr lang="en-GB" dirty="0" smtClean="0">
                <a:ea typeface="+mj-ea"/>
                <a:cs typeface="+mj-cs"/>
              </a:rPr>
            </a:br>
            <a:r>
              <a:rPr lang="en-GB" dirty="0" smtClean="0">
                <a:ea typeface="+mj-ea"/>
                <a:cs typeface="+mj-cs"/>
              </a:rPr>
              <a:t/>
            </a:r>
            <a:br>
              <a:rPr lang="en-GB" dirty="0" smtClean="0">
                <a:ea typeface="+mj-ea"/>
                <a:cs typeface="+mj-cs"/>
              </a:rPr>
            </a:br>
            <a:r>
              <a:rPr lang="en-GB" dirty="0" smtClean="0">
                <a:ea typeface="+mj-ea"/>
                <a:cs typeface="+mj-cs"/>
              </a:rPr>
              <a:t>2010 - 2011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4005263"/>
            <a:ext cx="7272337" cy="2592387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8600" i="1" dirty="0" smtClean="0">
                <a:solidFill>
                  <a:srgbClr val="0070C0"/>
                </a:solidFill>
                <a:latin typeface="+mj-lt"/>
                <a:ea typeface="+mn-ea"/>
                <a:cs typeface="+mn-cs"/>
              </a:rPr>
              <a:t>Logical Fallacies</a:t>
            </a:r>
            <a:r>
              <a:rPr lang="en-GB" sz="8600" dirty="0" smtClean="0">
                <a:solidFill>
                  <a:srgbClr val="0070C0"/>
                </a:solidFill>
                <a:latin typeface="+mj-lt"/>
                <a:ea typeface="+mn-ea"/>
                <a:cs typeface="+mn-cs"/>
              </a:rPr>
              <a:t> - </a:t>
            </a:r>
            <a:r>
              <a:rPr lang="en-GB" sz="8800" dirty="0" smtClean="0">
                <a:solidFill>
                  <a:srgbClr val="0070C0"/>
                </a:solidFill>
                <a:latin typeface="+mj-lt"/>
                <a:ea typeface="+mn-ea"/>
                <a:cs typeface="+mn-cs"/>
              </a:rPr>
              <a:t>Week 3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4700" dirty="0" smtClean="0">
                <a:solidFill>
                  <a:srgbClr val="0070C0"/>
                </a:solidFill>
                <a:latin typeface="+mj-lt"/>
                <a:ea typeface="+mn-ea"/>
                <a:cs typeface="+mn-cs"/>
              </a:rPr>
              <a:t>Levels 1 &amp; 3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6000" dirty="0" smtClean="0">
                <a:solidFill>
                  <a:schemeClr val="accent2">
                    <a:lumMod val="75000"/>
                  </a:schemeClr>
                </a:solidFill>
              </a:rPr>
              <a:t>Scare Tactic</a:t>
            </a:r>
          </a:p>
        </p:txBody>
      </p:sp>
      <p:pic>
        <p:nvPicPr>
          <p:cNvPr id="12" name="Content Placeholder 11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3068960"/>
            <a:ext cx="4968552" cy="3528392"/>
          </a:xfrm>
        </p:spPr>
      </p:pic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251520" y="1484784"/>
            <a:ext cx="8640960" cy="1440160"/>
          </a:xfrm>
        </p:spPr>
        <p:txBody>
          <a:bodyPr/>
          <a:lstStyle/>
          <a:p>
            <a:pPr algn="ctr">
              <a:buNone/>
            </a:pPr>
            <a:r>
              <a:rPr lang="en-GB" u="sng" dirty="0" smtClean="0">
                <a:solidFill>
                  <a:schemeClr val="accent2">
                    <a:lumMod val="75000"/>
                  </a:schemeClr>
                </a:solidFill>
              </a:rPr>
              <a:t>A </a:t>
            </a:r>
            <a:r>
              <a:rPr lang="en-GB" i="1" u="sng" dirty="0" smtClean="0">
                <a:solidFill>
                  <a:schemeClr val="accent2">
                    <a:lumMod val="75000"/>
                  </a:schemeClr>
                </a:solidFill>
              </a:rPr>
              <a:t>scare tactic </a:t>
            </a:r>
            <a:r>
              <a:rPr lang="en-GB" dirty="0" smtClean="0"/>
              <a:t>in advertising tries to make you </a:t>
            </a:r>
            <a:r>
              <a:rPr lang="en-GB" u="sng" dirty="0" smtClean="0">
                <a:solidFill>
                  <a:schemeClr val="accent2">
                    <a:lumMod val="75000"/>
                  </a:schemeClr>
                </a:solidFill>
              </a:rPr>
              <a:t>afraid</a:t>
            </a:r>
            <a:r>
              <a:rPr lang="en-GB" dirty="0" smtClean="0"/>
              <a:t>. It then uses your fear </a:t>
            </a:r>
            <a:r>
              <a:rPr lang="en-GB" u="sng" dirty="0" smtClean="0">
                <a:solidFill>
                  <a:schemeClr val="accent2">
                    <a:lumMod val="75000"/>
                  </a:schemeClr>
                </a:solidFill>
              </a:rPr>
              <a:t>to make you believe, do, or buy something</a:t>
            </a:r>
            <a:r>
              <a:rPr lang="en-GB" dirty="0" smtClean="0"/>
              <a:t>.</a:t>
            </a:r>
            <a:endParaRPr lang="en-US" dirty="0" smtClean="0"/>
          </a:p>
          <a:p>
            <a:pPr>
              <a:buNone/>
            </a:pPr>
            <a:endParaRPr lang="en-GB" i="1" dirty="0" smtClean="0"/>
          </a:p>
        </p:txBody>
      </p:sp>
      <p:sp>
        <p:nvSpPr>
          <p:cNvPr id="5" name="Line Callout 2 4"/>
          <p:cNvSpPr/>
          <p:nvPr/>
        </p:nvSpPr>
        <p:spPr>
          <a:xfrm>
            <a:off x="6012160" y="2924944"/>
            <a:ext cx="2736304" cy="3528392"/>
          </a:xfrm>
          <a:prstGeom prst="borderCallout2">
            <a:avLst>
              <a:gd name="adj1" fmla="val 18750"/>
              <a:gd name="adj2" fmla="val -1506"/>
              <a:gd name="adj3" fmla="val 18750"/>
              <a:gd name="adj4" fmla="val -16667"/>
              <a:gd name="adj5" fmla="val 39275"/>
              <a:gd name="adj6" fmla="val -9283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1. What  does this advertisement want you </a:t>
            </a:r>
            <a:r>
              <a:rPr lang="en-US" sz="2000" dirty="0" smtClean="0"/>
              <a:t>to do</a:t>
            </a:r>
            <a:r>
              <a:rPr lang="en-US" sz="2000" dirty="0" smtClean="0"/>
              <a:t>?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2.  What are they saying will happen if you don’t?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Here’s another example of a 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scare tactic </a:t>
            </a:r>
            <a:r>
              <a:rPr lang="en-US" dirty="0" smtClean="0">
                <a:solidFill>
                  <a:srgbClr val="FF0000"/>
                </a:solidFill>
              </a:rPr>
              <a:t>in advertising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In this video, the UK government warns people not to speed.</a:t>
            </a:r>
          </a:p>
          <a:p>
            <a:pPr algn="ctr">
              <a:buNone/>
            </a:pPr>
            <a:r>
              <a:rPr lang="en-US" b="1" dirty="0" smtClean="0"/>
              <a:t>How do they send this message?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GB" dirty="0" smtClean="0">
                <a:hlinkClick r:id="rId2"/>
              </a:rPr>
              <a:t>http://www.youtube.com/watch?v=O9Ybm4m3CD8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eaLnBrk="1" hangingPunct="1"/>
            <a:r>
              <a:rPr lang="en-GB" sz="6000" dirty="0" smtClean="0">
                <a:solidFill>
                  <a:srgbClr val="002060"/>
                </a:solidFill>
              </a:rPr>
              <a:t>Traditional Wisdom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507288" cy="1296144"/>
          </a:xfrm>
        </p:spPr>
        <p:txBody>
          <a:bodyPr/>
          <a:lstStyle/>
          <a:p>
            <a:endParaRPr lang="en-GB" dirty="0" smtClean="0"/>
          </a:p>
          <a:p>
            <a:pPr algn="ctr"/>
            <a:r>
              <a:rPr lang="en-GB" dirty="0" smtClean="0"/>
              <a:t>This </a:t>
            </a:r>
            <a:r>
              <a:rPr lang="en-GB" i="1" dirty="0" smtClean="0"/>
              <a:t>logical fallacy </a:t>
            </a:r>
            <a:r>
              <a:rPr lang="en-GB" dirty="0" smtClean="0"/>
              <a:t>tells you that the way things were in the past  was always better.  They say this so that </a:t>
            </a:r>
            <a:r>
              <a:rPr lang="en-GB" u="sng" dirty="0" smtClean="0">
                <a:solidFill>
                  <a:srgbClr val="FF0000"/>
                </a:solidFill>
              </a:rPr>
              <a:t>you will trust </a:t>
            </a:r>
            <a:r>
              <a:rPr lang="en-GB" u="sng" dirty="0" smtClean="0">
                <a:solidFill>
                  <a:srgbClr val="002060"/>
                </a:solidFill>
              </a:rPr>
              <a:t>ideas</a:t>
            </a:r>
            <a:r>
              <a:rPr lang="en-GB" u="sng" dirty="0" smtClean="0">
                <a:solidFill>
                  <a:srgbClr val="FF0000"/>
                </a:solidFill>
              </a:rPr>
              <a:t> or </a:t>
            </a:r>
            <a:r>
              <a:rPr lang="en-GB" u="sng" dirty="0" smtClean="0">
                <a:solidFill>
                  <a:srgbClr val="002060"/>
                </a:solidFill>
              </a:rPr>
              <a:t>products</a:t>
            </a:r>
            <a:r>
              <a:rPr lang="en-GB" u="sng" dirty="0" smtClean="0">
                <a:solidFill>
                  <a:srgbClr val="FF0000"/>
                </a:solidFill>
              </a:rPr>
              <a:t> that have (or seem to have) </a:t>
            </a:r>
            <a:r>
              <a:rPr lang="en-GB" u="sng" dirty="0" smtClean="0">
                <a:solidFill>
                  <a:srgbClr val="002060"/>
                </a:solidFill>
              </a:rPr>
              <a:t>a long history</a:t>
            </a:r>
            <a:r>
              <a:rPr lang="en-GB" dirty="0" smtClean="0"/>
              <a:t>. 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3951288"/>
          </a:xfrm>
        </p:spPr>
        <p:txBody>
          <a:bodyPr/>
          <a:lstStyle/>
          <a:p>
            <a:pPr eaLnBrk="1" hangingPunct="1">
              <a:buFont typeface="Arial" pitchFamily="-123" charset="0"/>
              <a:buNone/>
            </a:pPr>
            <a:r>
              <a:rPr lang="en-GB" dirty="0" smtClean="0"/>
              <a:t> </a:t>
            </a:r>
            <a:r>
              <a:rPr lang="en-GB" u="sng" dirty="0" smtClean="0"/>
              <a:t>Ahmed</a:t>
            </a:r>
            <a:r>
              <a:rPr lang="en-GB" dirty="0" smtClean="0"/>
              <a:t>: “What car are you </a:t>
            </a:r>
          </a:p>
          <a:p>
            <a:pPr eaLnBrk="1" hangingPunct="1">
              <a:buFont typeface="Arial" pitchFamily="-123" charset="0"/>
              <a:buNone/>
            </a:pPr>
            <a:r>
              <a:rPr lang="en-GB" dirty="0" smtClean="0"/>
              <a:t>                 buying, </a:t>
            </a:r>
            <a:r>
              <a:rPr lang="en-GB" dirty="0" err="1" smtClean="0"/>
              <a:t>Adil</a:t>
            </a:r>
            <a:r>
              <a:rPr lang="en-GB" dirty="0" smtClean="0"/>
              <a:t>?”</a:t>
            </a:r>
          </a:p>
          <a:p>
            <a:pPr eaLnBrk="1" hangingPunct="1">
              <a:buFont typeface="Arial" pitchFamily="-123" charset="0"/>
              <a:buNone/>
            </a:pPr>
            <a:endParaRPr lang="en-GB" dirty="0" smtClean="0"/>
          </a:p>
          <a:p>
            <a:pPr eaLnBrk="1" hangingPunct="1">
              <a:buFont typeface="Arial" pitchFamily="-123" charset="0"/>
              <a:buNone/>
            </a:pPr>
            <a:r>
              <a:rPr lang="en-GB" dirty="0" smtClean="0"/>
              <a:t> </a:t>
            </a:r>
            <a:r>
              <a:rPr lang="en-GB" u="sng" dirty="0" err="1" smtClean="0"/>
              <a:t>Adil</a:t>
            </a:r>
            <a:r>
              <a:rPr lang="en-GB" dirty="0" smtClean="0"/>
              <a:t>: “I’m buying a Ford</a:t>
            </a:r>
          </a:p>
          <a:p>
            <a:pPr eaLnBrk="1" hangingPunct="1">
              <a:buFont typeface="Arial" pitchFamily="-123" charset="0"/>
              <a:buNone/>
            </a:pPr>
            <a:r>
              <a:rPr lang="en-GB" dirty="0" smtClean="0"/>
              <a:t>           because Fords have </a:t>
            </a:r>
          </a:p>
          <a:p>
            <a:pPr eaLnBrk="1" hangingPunct="1">
              <a:buFont typeface="Arial" pitchFamily="-123" charset="0"/>
              <a:buNone/>
            </a:pPr>
            <a:r>
              <a:rPr lang="en-GB" dirty="0" smtClean="0"/>
              <a:t>           been around for a 100 </a:t>
            </a:r>
          </a:p>
          <a:p>
            <a:pPr eaLnBrk="1" hangingPunct="1">
              <a:buFont typeface="Arial" pitchFamily="-123" charset="0"/>
              <a:buNone/>
            </a:pPr>
            <a:r>
              <a:rPr lang="en-GB" dirty="0" smtClean="0"/>
              <a:t>           years. They must be </a:t>
            </a:r>
          </a:p>
          <a:p>
            <a:pPr eaLnBrk="1" hangingPunct="1">
              <a:buFont typeface="Arial" pitchFamily="-123" charset="0"/>
              <a:buNone/>
            </a:pPr>
            <a:r>
              <a:rPr lang="en-GB" dirty="0" smtClean="0"/>
              <a:t>           good!”</a:t>
            </a:r>
          </a:p>
        </p:txBody>
      </p:sp>
      <p:pic>
        <p:nvPicPr>
          <p:cNvPr id="11" name="Content Placeholder 10" descr="ford pictur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04048" y="2564904"/>
            <a:ext cx="3333422" cy="41344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176</Words>
  <Application>Microsoft Office PowerPoint</Application>
  <PresentationFormat>On-screen Show (4:3)</PresentationFormat>
  <Paragraphs>28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Self Learning  Semester 2      2010 - 2011</vt:lpstr>
      <vt:lpstr>Scare Tactic</vt:lpstr>
      <vt:lpstr>Here’s another example of a  scare tactic in advertising...</vt:lpstr>
      <vt:lpstr>Traditional Wisdom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 Learning  Semester 2      2010 - 2011</dc:title>
  <dc:creator>Salman</dc:creator>
  <cp:lastModifiedBy>arfan</cp:lastModifiedBy>
  <cp:revision>30</cp:revision>
  <dcterms:created xsi:type="dcterms:W3CDTF">2011-01-24T07:34:13Z</dcterms:created>
  <dcterms:modified xsi:type="dcterms:W3CDTF">2011-02-27T03:43:00Z</dcterms:modified>
</cp:coreProperties>
</file>